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87533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651" y="1122363"/>
            <a:ext cx="4994037" cy="2387600"/>
          </a:xfrm>
        </p:spPr>
        <p:txBody>
          <a:bodyPr anchor="b"/>
          <a:lstStyle>
            <a:lvl1pPr algn="ctr">
              <a:defRPr sz="385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417" y="3602038"/>
            <a:ext cx="4406504" cy="1655762"/>
          </a:xfrm>
        </p:spPr>
        <p:txBody>
          <a:bodyPr/>
          <a:lstStyle>
            <a:lvl1pPr marL="0" indent="0" algn="ctr">
              <a:buNone/>
              <a:defRPr sz="1542"/>
            </a:lvl1pPr>
            <a:lvl2pPr marL="293751" indent="0" algn="ctr">
              <a:buNone/>
              <a:defRPr sz="1285"/>
            </a:lvl2pPr>
            <a:lvl3pPr marL="587502" indent="0" algn="ctr">
              <a:buNone/>
              <a:defRPr sz="1157"/>
            </a:lvl3pPr>
            <a:lvl4pPr marL="881253" indent="0" algn="ctr">
              <a:buNone/>
              <a:defRPr sz="1028"/>
            </a:lvl4pPr>
            <a:lvl5pPr marL="1175004" indent="0" algn="ctr">
              <a:buNone/>
              <a:defRPr sz="1028"/>
            </a:lvl5pPr>
            <a:lvl6pPr marL="1468755" indent="0" algn="ctr">
              <a:buNone/>
              <a:defRPr sz="1028"/>
            </a:lvl6pPr>
            <a:lvl7pPr marL="1762506" indent="0" algn="ctr">
              <a:buNone/>
              <a:defRPr sz="1028"/>
            </a:lvl7pPr>
            <a:lvl8pPr marL="2056257" indent="0" algn="ctr">
              <a:buNone/>
              <a:defRPr sz="1028"/>
            </a:lvl8pPr>
            <a:lvl9pPr marL="2350008" indent="0" algn="ctr">
              <a:buNone/>
              <a:defRPr sz="102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7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0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04539" y="365125"/>
            <a:ext cx="126687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3930" y="365125"/>
            <a:ext cx="3727168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0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1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70" y="1709740"/>
            <a:ext cx="5067479" cy="2852737"/>
          </a:xfrm>
        </p:spPr>
        <p:txBody>
          <a:bodyPr anchor="b"/>
          <a:lstStyle>
            <a:lvl1pPr>
              <a:defRPr sz="385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870" y="4589465"/>
            <a:ext cx="5067479" cy="1500187"/>
          </a:xfrm>
        </p:spPr>
        <p:txBody>
          <a:bodyPr/>
          <a:lstStyle>
            <a:lvl1pPr marL="0" indent="0">
              <a:buNone/>
              <a:defRPr sz="1542">
                <a:solidFill>
                  <a:schemeClr val="tx1"/>
                </a:solidFill>
              </a:defRPr>
            </a:lvl1pPr>
            <a:lvl2pPr marL="293751" indent="0">
              <a:buNone/>
              <a:defRPr sz="1285">
                <a:solidFill>
                  <a:schemeClr val="tx1">
                    <a:tint val="75000"/>
                  </a:schemeClr>
                </a:solidFill>
              </a:defRPr>
            </a:lvl2pPr>
            <a:lvl3pPr marL="587502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3pPr>
            <a:lvl4pPr marL="881253" indent="0">
              <a:buNone/>
              <a:defRPr sz="1028">
                <a:solidFill>
                  <a:schemeClr val="tx1">
                    <a:tint val="75000"/>
                  </a:schemeClr>
                </a:solidFill>
              </a:defRPr>
            </a:lvl4pPr>
            <a:lvl5pPr marL="1175004" indent="0">
              <a:buNone/>
              <a:defRPr sz="1028">
                <a:solidFill>
                  <a:schemeClr val="tx1">
                    <a:tint val="75000"/>
                  </a:schemeClr>
                </a:solidFill>
              </a:defRPr>
            </a:lvl5pPr>
            <a:lvl6pPr marL="1468755" indent="0">
              <a:buNone/>
              <a:defRPr sz="1028">
                <a:solidFill>
                  <a:schemeClr val="tx1">
                    <a:tint val="75000"/>
                  </a:schemeClr>
                </a:solidFill>
              </a:defRPr>
            </a:lvl6pPr>
            <a:lvl7pPr marL="1762506" indent="0">
              <a:buNone/>
              <a:defRPr sz="1028">
                <a:solidFill>
                  <a:schemeClr val="tx1">
                    <a:tint val="75000"/>
                  </a:schemeClr>
                </a:solidFill>
              </a:defRPr>
            </a:lvl7pPr>
            <a:lvl8pPr marL="2056257" indent="0">
              <a:buNone/>
              <a:defRPr sz="1028">
                <a:solidFill>
                  <a:schemeClr val="tx1">
                    <a:tint val="75000"/>
                  </a:schemeClr>
                </a:solidFill>
              </a:defRPr>
            </a:lvl8pPr>
            <a:lvl9pPr marL="2350008" indent="0">
              <a:buNone/>
              <a:defRPr sz="10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59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929" y="1825625"/>
            <a:ext cx="2497019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4390" y="1825625"/>
            <a:ext cx="2497019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6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95" y="365127"/>
            <a:ext cx="5067479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695" y="1681163"/>
            <a:ext cx="2485543" cy="823912"/>
          </a:xfrm>
        </p:spPr>
        <p:txBody>
          <a:bodyPr anchor="b"/>
          <a:lstStyle>
            <a:lvl1pPr marL="0" indent="0">
              <a:buNone/>
              <a:defRPr sz="1542" b="1"/>
            </a:lvl1pPr>
            <a:lvl2pPr marL="293751" indent="0">
              <a:buNone/>
              <a:defRPr sz="1285" b="1"/>
            </a:lvl2pPr>
            <a:lvl3pPr marL="587502" indent="0">
              <a:buNone/>
              <a:defRPr sz="1157" b="1"/>
            </a:lvl3pPr>
            <a:lvl4pPr marL="881253" indent="0">
              <a:buNone/>
              <a:defRPr sz="1028" b="1"/>
            </a:lvl4pPr>
            <a:lvl5pPr marL="1175004" indent="0">
              <a:buNone/>
              <a:defRPr sz="1028" b="1"/>
            </a:lvl5pPr>
            <a:lvl6pPr marL="1468755" indent="0">
              <a:buNone/>
              <a:defRPr sz="1028" b="1"/>
            </a:lvl6pPr>
            <a:lvl7pPr marL="1762506" indent="0">
              <a:buNone/>
              <a:defRPr sz="1028" b="1"/>
            </a:lvl7pPr>
            <a:lvl8pPr marL="2056257" indent="0">
              <a:buNone/>
              <a:defRPr sz="1028" b="1"/>
            </a:lvl8pPr>
            <a:lvl9pPr marL="2350008" indent="0">
              <a:buNone/>
              <a:defRPr sz="1028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695" y="2505075"/>
            <a:ext cx="2485543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74390" y="1681163"/>
            <a:ext cx="2497784" cy="823912"/>
          </a:xfrm>
        </p:spPr>
        <p:txBody>
          <a:bodyPr anchor="b"/>
          <a:lstStyle>
            <a:lvl1pPr marL="0" indent="0">
              <a:buNone/>
              <a:defRPr sz="1542" b="1"/>
            </a:lvl1pPr>
            <a:lvl2pPr marL="293751" indent="0">
              <a:buNone/>
              <a:defRPr sz="1285" b="1"/>
            </a:lvl2pPr>
            <a:lvl3pPr marL="587502" indent="0">
              <a:buNone/>
              <a:defRPr sz="1157" b="1"/>
            </a:lvl3pPr>
            <a:lvl4pPr marL="881253" indent="0">
              <a:buNone/>
              <a:defRPr sz="1028" b="1"/>
            </a:lvl4pPr>
            <a:lvl5pPr marL="1175004" indent="0">
              <a:buNone/>
              <a:defRPr sz="1028" b="1"/>
            </a:lvl5pPr>
            <a:lvl6pPr marL="1468755" indent="0">
              <a:buNone/>
              <a:defRPr sz="1028" b="1"/>
            </a:lvl6pPr>
            <a:lvl7pPr marL="1762506" indent="0">
              <a:buNone/>
              <a:defRPr sz="1028" b="1"/>
            </a:lvl7pPr>
            <a:lvl8pPr marL="2056257" indent="0">
              <a:buNone/>
              <a:defRPr sz="1028" b="1"/>
            </a:lvl8pPr>
            <a:lvl9pPr marL="2350008" indent="0">
              <a:buNone/>
              <a:defRPr sz="1028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74390" y="2505075"/>
            <a:ext cx="2497784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1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11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0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95" y="457200"/>
            <a:ext cx="1894949" cy="1600200"/>
          </a:xfrm>
        </p:spPr>
        <p:txBody>
          <a:bodyPr anchor="b"/>
          <a:lstStyle>
            <a:lvl1pPr>
              <a:defRPr sz="205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7784" y="987427"/>
            <a:ext cx="2974390" cy="4873625"/>
          </a:xfrm>
        </p:spPr>
        <p:txBody>
          <a:bodyPr/>
          <a:lstStyle>
            <a:lvl1pPr>
              <a:defRPr sz="2056"/>
            </a:lvl1pPr>
            <a:lvl2pPr>
              <a:defRPr sz="1799"/>
            </a:lvl2pPr>
            <a:lvl3pPr>
              <a:defRPr sz="1542"/>
            </a:lvl3pPr>
            <a:lvl4pPr>
              <a:defRPr sz="1285"/>
            </a:lvl4pPr>
            <a:lvl5pPr>
              <a:defRPr sz="1285"/>
            </a:lvl5pPr>
            <a:lvl6pPr>
              <a:defRPr sz="1285"/>
            </a:lvl6pPr>
            <a:lvl7pPr>
              <a:defRPr sz="1285"/>
            </a:lvl7pPr>
            <a:lvl8pPr>
              <a:defRPr sz="1285"/>
            </a:lvl8pPr>
            <a:lvl9pPr>
              <a:defRPr sz="1285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695" y="2057400"/>
            <a:ext cx="1894949" cy="3811588"/>
          </a:xfrm>
        </p:spPr>
        <p:txBody>
          <a:bodyPr/>
          <a:lstStyle>
            <a:lvl1pPr marL="0" indent="0">
              <a:buNone/>
              <a:defRPr sz="1028"/>
            </a:lvl1pPr>
            <a:lvl2pPr marL="293751" indent="0">
              <a:buNone/>
              <a:defRPr sz="899"/>
            </a:lvl2pPr>
            <a:lvl3pPr marL="587502" indent="0">
              <a:buNone/>
              <a:defRPr sz="771"/>
            </a:lvl3pPr>
            <a:lvl4pPr marL="881253" indent="0">
              <a:buNone/>
              <a:defRPr sz="643"/>
            </a:lvl4pPr>
            <a:lvl5pPr marL="1175004" indent="0">
              <a:buNone/>
              <a:defRPr sz="643"/>
            </a:lvl5pPr>
            <a:lvl6pPr marL="1468755" indent="0">
              <a:buNone/>
              <a:defRPr sz="643"/>
            </a:lvl6pPr>
            <a:lvl7pPr marL="1762506" indent="0">
              <a:buNone/>
              <a:defRPr sz="643"/>
            </a:lvl7pPr>
            <a:lvl8pPr marL="2056257" indent="0">
              <a:buNone/>
              <a:defRPr sz="643"/>
            </a:lvl8pPr>
            <a:lvl9pPr marL="2350008" indent="0">
              <a:buNone/>
              <a:defRPr sz="64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1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95" y="457200"/>
            <a:ext cx="1894949" cy="1600200"/>
          </a:xfrm>
        </p:spPr>
        <p:txBody>
          <a:bodyPr anchor="b"/>
          <a:lstStyle>
            <a:lvl1pPr>
              <a:defRPr sz="205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97784" y="987427"/>
            <a:ext cx="2974390" cy="4873625"/>
          </a:xfrm>
        </p:spPr>
        <p:txBody>
          <a:bodyPr anchor="t"/>
          <a:lstStyle>
            <a:lvl1pPr marL="0" indent="0">
              <a:buNone/>
              <a:defRPr sz="2056"/>
            </a:lvl1pPr>
            <a:lvl2pPr marL="293751" indent="0">
              <a:buNone/>
              <a:defRPr sz="1799"/>
            </a:lvl2pPr>
            <a:lvl3pPr marL="587502" indent="0">
              <a:buNone/>
              <a:defRPr sz="1542"/>
            </a:lvl3pPr>
            <a:lvl4pPr marL="881253" indent="0">
              <a:buNone/>
              <a:defRPr sz="1285"/>
            </a:lvl4pPr>
            <a:lvl5pPr marL="1175004" indent="0">
              <a:buNone/>
              <a:defRPr sz="1285"/>
            </a:lvl5pPr>
            <a:lvl6pPr marL="1468755" indent="0">
              <a:buNone/>
              <a:defRPr sz="1285"/>
            </a:lvl6pPr>
            <a:lvl7pPr marL="1762506" indent="0">
              <a:buNone/>
              <a:defRPr sz="1285"/>
            </a:lvl7pPr>
            <a:lvl8pPr marL="2056257" indent="0">
              <a:buNone/>
              <a:defRPr sz="1285"/>
            </a:lvl8pPr>
            <a:lvl9pPr marL="2350008" indent="0">
              <a:buNone/>
              <a:defRPr sz="128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695" y="2057400"/>
            <a:ext cx="1894949" cy="3811588"/>
          </a:xfrm>
        </p:spPr>
        <p:txBody>
          <a:bodyPr/>
          <a:lstStyle>
            <a:lvl1pPr marL="0" indent="0">
              <a:buNone/>
              <a:defRPr sz="1028"/>
            </a:lvl1pPr>
            <a:lvl2pPr marL="293751" indent="0">
              <a:buNone/>
              <a:defRPr sz="899"/>
            </a:lvl2pPr>
            <a:lvl3pPr marL="587502" indent="0">
              <a:buNone/>
              <a:defRPr sz="771"/>
            </a:lvl3pPr>
            <a:lvl4pPr marL="881253" indent="0">
              <a:buNone/>
              <a:defRPr sz="643"/>
            </a:lvl4pPr>
            <a:lvl5pPr marL="1175004" indent="0">
              <a:buNone/>
              <a:defRPr sz="643"/>
            </a:lvl5pPr>
            <a:lvl6pPr marL="1468755" indent="0">
              <a:buNone/>
              <a:defRPr sz="643"/>
            </a:lvl6pPr>
            <a:lvl7pPr marL="1762506" indent="0">
              <a:buNone/>
              <a:defRPr sz="643"/>
            </a:lvl7pPr>
            <a:lvl8pPr marL="2056257" indent="0">
              <a:buNone/>
              <a:defRPr sz="643"/>
            </a:lvl8pPr>
            <a:lvl9pPr marL="2350008" indent="0">
              <a:buNone/>
              <a:defRPr sz="64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9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930" y="365127"/>
            <a:ext cx="5067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930" y="1825625"/>
            <a:ext cx="50674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3930" y="6356352"/>
            <a:ext cx="1321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4CC6-D24E-4B8D-B688-7A62003499D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6206" y="6356352"/>
            <a:ext cx="1982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9457" y="6356352"/>
            <a:ext cx="1321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B25CF-2BA3-4A30-B051-44963AF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1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87502" rtl="0" eaLnBrk="1" latinLnBrk="0" hangingPunct="1">
        <a:lnSpc>
          <a:spcPct val="90000"/>
        </a:lnSpc>
        <a:spcBef>
          <a:spcPct val="0"/>
        </a:spcBef>
        <a:buNone/>
        <a:defRPr sz="28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876" indent="-146876" algn="l" defTabSz="587502" rtl="0" eaLnBrk="1" latinLnBrk="0" hangingPunct="1">
        <a:lnSpc>
          <a:spcPct val="90000"/>
        </a:lnSpc>
        <a:spcBef>
          <a:spcPts val="643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40627" indent="-146876" algn="l" defTabSz="587502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542" kern="1200">
          <a:solidFill>
            <a:schemeClr val="tx1"/>
          </a:solidFill>
          <a:latin typeface="+mn-lt"/>
          <a:ea typeface="+mn-ea"/>
          <a:cs typeface="+mn-cs"/>
        </a:defRPr>
      </a:lvl2pPr>
      <a:lvl3pPr marL="734378" indent="-146876" algn="l" defTabSz="587502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3pPr>
      <a:lvl4pPr marL="1028129" indent="-146876" algn="l" defTabSz="587502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7" kern="1200">
          <a:solidFill>
            <a:schemeClr val="tx1"/>
          </a:solidFill>
          <a:latin typeface="+mn-lt"/>
          <a:ea typeface="+mn-ea"/>
          <a:cs typeface="+mn-cs"/>
        </a:defRPr>
      </a:lvl4pPr>
      <a:lvl5pPr marL="1321880" indent="-146876" algn="l" defTabSz="587502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7" kern="1200">
          <a:solidFill>
            <a:schemeClr val="tx1"/>
          </a:solidFill>
          <a:latin typeface="+mn-lt"/>
          <a:ea typeface="+mn-ea"/>
          <a:cs typeface="+mn-cs"/>
        </a:defRPr>
      </a:lvl5pPr>
      <a:lvl6pPr marL="1615631" indent="-146876" algn="l" defTabSz="587502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7" kern="1200">
          <a:solidFill>
            <a:schemeClr val="tx1"/>
          </a:solidFill>
          <a:latin typeface="+mn-lt"/>
          <a:ea typeface="+mn-ea"/>
          <a:cs typeface="+mn-cs"/>
        </a:defRPr>
      </a:lvl6pPr>
      <a:lvl7pPr marL="1909382" indent="-146876" algn="l" defTabSz="587502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7" kern="1200">
          <a:solidFill>
            <a:schemeClr val="tx1"/>
          </a:solidFill>
          <a:latin typeface="+mn-lt"/>
          <a:ea typeface="+mn-ea"/>
          <a:cs typeface="+mn-cs"/>
        </a:defRPr>
      </a:lvl7pPr>
      <a:lvl8pPr marL="2203133" indent="-146876" algn="l" defTabSz="587502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7" kern="1200">
          <a:solidFill>
            <a:schemeClr val="tx1"/>
          </a:solidFill>
          <a:latin typeface="+mn-lt"/>
          <a:ea typeface="+mn-ea"/>
          <a:cs typeface="+mn-cs"/>
        </a:defRPr>
      </a:lvl8pPr>
      <a:lvl9pPr marL="2496884" indent="-146876" algn="l" defTabSz="587502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7502" rtl="0" eaLnBrk="1" latinLnBrk="0" hangingPunct="1">
        <a:defRPr sz="1157" kern="1200">
          <a:solidFill>
            <a:schemeClr val="tx1"/>
          </a:solidFill>
          <a:latin typeface="+mn-lt"/>
          <a:ea typeface="+mn-ea"/>
          <a:cs typeface="+mn-cs"/>
        </a:defRPr>
      </a:lvl1pPr>
      <a:lvl2pPr marL="293751" algn="l" defTabSz="587502" rtl="0" eaLnBrk="1" latinLnBrk="0" hangingPunct="1">
        <a:defRPr sz="1157" kern="1200">
          <a:solidFill>
            <a:schemeClr val="tx1"/>
          </a:solidFill>
          <a:latin typeface="+mn-lt"/>
          <a:ea typeface="+mn-ea"/>
          <a:cs typeface="+mn-cs"/>
        </a:defRPr>
      </a:lvl2pPr>
      <a:lvl3pPr marL="587502" algn="l" defTabSz="587502" rtl="0" eaLnBrk="1" latinLnBrk="0" hangingPunct="1">
        <a:defRPr sz="1157" kern="1200">
          <a:solidFill>
            <a:schemeClr val="tx1"/>
          </a:solidFill>
          <a:latin typeface="+mn-lt"/>
          <a:ea typeface="+mn-ea"/>
          <a:cs typeface="+mn-cs"/>
        </a:defRPr>
      </a:lvl3pPr>
      <a:lvl4pPr marL="881253" algn="l" defTabSz="587502" rtl="0" eaLnBrk="1" latinLnBrk="0" hangingPunct="1">
        <a:defRPr sz="1157" kern="1200">
          <a:solidFill>
            <a:schemeClr val="tx1"/>
          </a:solidFill>
          <a:latin typeface="+mn-lt"/>
          <a:ea typeface="+mn-ea"/>
          <a:cs typeface="+mn-cs"/>
        </a:defRPr>
      </a:lvl4pPr>
      <a:lvl5pPr marL="1175004" algn="l" defTabSz="587502" rtl="0" eaLnBrk="1" latinLnBrk="0" hangingPunct="1">
        <a:defRPr sz="1157" kern="1200">
          <a:solidFill>
            <a:schemeClr val="tx1"/>
          </a:solidFill>
          <a:latin typeface="+mn-lt"/>
          <a:ea typeface="+mn-ea"/>
          <a:cs typeface="+mn-cs"/>
        </a:defRPr>
      </a:lvl5pPr>
      <a:lvl6pPr marL="1468755" algn="l" defTabSz="587502" rtl="0" eaLnBrk="1" latinLnBrk="0" hangingPunct="1">
        <a:defRPr sz="1157" kern="1200">
          <a:solidFill>
            <a:schemeClr val="tx1"/>
          </a:solidFill>
          <a:latin typeface="+mn-lt"/>
          <a:ea typeface="+mn-ea"/>
          <a:cs typeface="+mn-cs"/>
        </a:defRPr>
      </a:lvl6pPr>
      <a:lvl7pPr marL="1762506" algn="l" defTabSz="587502" rtl="0" eaLnBrk="1" latinLnBrk="0" hangingPunct="1">
        <a:defRPr sz="1157" kern="1200">
          <a:solidFill>
            <a:schemeClr val="tx1"/>
          </a:solidFill>
          <a:latin typeface="+mn-lt"/>
          <a:ea typeface="+mn-ea"/>
          <a:cs typeface="+mn-cs"/>
        </a:defRPr>
      </a:lvl7pPr>
      <a:lvl8pPr marL="2056257" algn="l" defTabSz="587502" rtl="0" eaLnBrk="1" latinLnBrk="0" hangingPunct="1">
        <a:defRPr sz="1157" kern="1200">
          <a:solidFill>
            <a:schemeClr val="tx1"/>
          </a:solidFill>
          <a:latin typeface="+mn-lt"/>
          <a:ea typeface="+mn-ea"/>
          <a:cs typeface="+mn-cs"/>
        </a:defRPr>
      </a:lvl8pPr>
      <a:lvl9pPr marL="2350008" algn="l" defTabSz="587502" rtl="0" eaLnBrk="1" latinLnBrk="0" hangingPunct="1">
        <a:defRPr sz="1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8587" y="58185"/>
            <a:ext cx="2556000" cy="59804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tx1">
                <a:alpha val="40000"/>
              </a:schemeClr>
            </a:glow>
            <a:outerShdw blurRad="152400" dist="38100" dir="2700000" algn="tl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1617" y="58186"/>
            <a:ext cx="2589925" cy="59804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tx1">
                <a:alpha val="40000"/>
              </a:schemeClr>
            </a:glow>
            <a:outerShdw blurRad="152400" dist="38100" dir="2700000" algn="tl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4837443"/>
            <a:ext cx="5814588" cy="1201199"/>
          </a:xfrm>
          <a:prstGeom prst="rect">
            <a:avLst/>
          </a:prstGeom>
          <a:solidFill>
            <a:schemeClr val="accent1">
              <a:lumMod val="50000"/>
              <a:alpha val="2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bIns="0"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SYNTHESIZE </a:t>
            </a:r>
            <a:r>
              <a:rPr lang="en-US" sz="1400" b="1" dirty="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&amp; TEST MODELS</a:t>
            </a:r>
            <a:endParaRPr lang="en-US" sz="14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rved Up Arrow 34"/>
          <p:cNvSpPr/>
          <p:nvPr/>
        </p:nvSpPr>
        <p:spPr>
          <a:xfrm rot="18305599" flipH="1">
            <a:off x="4272348" y="4277820"/>
            <a:ext cx="1580540" cy="512026"/>
          </a:xfrm>
          <a:prstGeom prst="curved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urved Up Arrow 35"/>
          <p:cNvSpPr/>
          <p:nvPr/>
        </p:nvSpPr>
        <p:spPr>
          <a:xfrm rot="14017534" flipH="1" flipV="1">
            <a:off x="326796" y="4237675"/>
            <a:ext cx="1621740" cy="553354"/>
          </a:xfrm>
          <a:prstGeom prst="curved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9426" y="88588"/>
            <a:ext cx="1034937" cy="63592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NCEPU / YTU</a:t>
            </a:r>
            <a:endParaRPr lang="en-US" sz="1200" b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52154" y="93512"/>
            <a:ext cx="1034937" cy="6359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University of Stuttgart</a:t>
            </a:r>
            <a:endParaRPr lang="en-US" sz="1200" b="1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760610"/>
            <a:ext cx="5814587" cy="1538361"/>
          </a:xfrm>
          <a:prstGeom prst="rect">
            <a:avLst/>
          </a:prstGeom>
          <a:solidFill>
            <a:schemeClr val="accent1">
              <a:lumMod val="50000"/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bIns="0"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&amp; ASSESS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n 13"/>
          <p:cNvSpPr/>
          <p:nvPr/>
        </p:nvSpPr>
        <p:spPr>
          <a:xfrm>
            <a:off x="1753985" y="841658"/>
            <a:ext cx="1009918" cy="696193"/>
          </a:xfrm>
          <a:prstGeom prst="can">
            <a:avLst>
              <a:gd name="adj" fmla="val 12156"/>
            </a:avLst>
          </a:prstGeom>
          <a:blipFill dpi="0" rotWithShape="1">
            <a:blip r:embed="rId4">
              <a:alphaModFix amt="3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9" b="97778" l="0" r="97778">
                          <a14:foregroundMark x1="3556" y1="16889" x2="3556" y2="27556"/>
                          <a14:foregroundMark x1="3556" y1="31556" x2="3556" y2="77333"/>
                          <a14:foregroundMark x1="6222" y1="80000" x2="36889" y2="88000"/>
                          <a14:foregroundMark x1="42222" y1="88889" x2="73333" y2="86222"/>
                          <a14:foregroundMark x1="83111" y1="84000" x2="91556" y2="77333"/>
                          <a14:foregroundMark x1="92889" y1="13778" x2="93333" y2="74667"/>
                          <a14:foregroundMark x1="91111" y1="12444" x2="69333" y2="3111"/>
                          <a14:foregroundMark x1="66667" y1="4000" x2="37333" y2="3111"/>
                          <a14:foregroundMark x1="33778" y1="3111" x2="8000" y2="8444"/>
                          <a14:foregroundMark x1="5333" y1="10667" x2="4889" y2="15556"/>
                          <a14:foregroundMark x1="6667" y1="20889" x2="21778" y2="24444"/>
                          <a14:foregroundMark x1="46222" y1="28444" x2="63556" y2="25778"/>
                          <a14:foregroundMark x1="30222" y1="46222" x2="68444" y2="46667"/>
                          <a14:foregroundMark x1="32000" y1="67111" x2="75556" y2="6622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effectLst>
                  <a:glow rad="127000">
                    <a:schemeClr val="bg1">
                      <a:alpha val="58000"/>
                    </a:schemeClr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Yellow River database</a:t>
            </a:r>
            <a:endParaRPr lang="en-US" sz="1400" b="1" dirty="0">
              <a:solidFill>
                <a:schemeClr val="tx1"/>
              </a:solidFill>
              <a:effectLst>
                <a:glow rad="127000">
                  <a:schemeClr val="bg1">
                    <a:alpha val="58000"/>
                  </a:schemeClr>
                </a:glow>
              </a:effectLst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n 14"/>
          <p:cNvSpPr/>
          <p:nvPr/>
        </p:nvSpPr>
        <p:spPr>
          <a:xfrm>
            <a:off x="3424841" y="841658"/>
            <a:ext cx="1009918" cy="696193"/>
          </a:xfrm>
          <a:prstGeom prst="can">
            <a:avLst>
              <a:gd name="adj" fmla="val 12156"/>
            </a:avLst>
          </a:prstGeom>
          <a:blipFill dpi="0" rotWithShape="1">
            <a:blip r:embed="rId4">
              <a:alphaModFix amt="3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9" b="97778" l="0" r="97778">
                          <a14:foregroundMark x1="3556" y1="16889" x2="3556" y2="27556"/>
                          <a14:foregroundMark x1="3556" y1="31556" x2="3556" y2="77333"/>
                          <a14:foregroundMark x1="6222" y1="80000" x2="36889" y2="88000"/>
                          <a14:foregroundMark x1="42222" y1="88889" x2="73333" y2="86222"/>
                          <a14:foregroundMark x1="83111" y1="84000" x2="91556" y2="77333"/>
                          <a14:foregroundMark x1="92889" y1="13778" x2="93333" y2="74667"/>
                          <a14:foregroundMark x1="91111" y1="12444" x2="69333" y2="3111"/>
                          <a14:foregroundMark x1="66667" y1="4000" x2="37333" y2="3111"/>
                          <a14:foregroundMark x1="33778" y1="3111" x2="8000" y2="8444"/>
                          <a14:foregroundMark x1="5333" y1="10667" x2="4889" y2="15556"/>
                          <a14:foregroundMark x1="6667" y1="20889" x2="21778" y2="24444"/>
                          <a14:foregroundMark x1="46222" y1="28444" x2="63556" y2="25778"/>
                          <a14:foregroundMark x1="30222" y1="46222" x2="68444" y2="46667"/>
                          <a14:foregroundMark x1="32000" y1="67111" x2="75556" y2="6622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effectLst>
                  <a:glow rad="127000">
                    <a:schemeClr val="bg1">
                      <a:alpha val="58000"/>
                    </a:schemeClr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Rhine database</a:t>
            </a:r>
            <a:endParaRPr lang="en-US" sz="1400" b="1" dirty="0">
              <a:solidFill>
                <a:schemeClr val="tx1"/>
              </a:solidFill>
              <a:effectLst>
                <a:glow rad="127000">
                  <a:schemeClr val="bg1">
                    <a:alpha val="58000"/>
                  </a:schemeClr>
                </a:glow>
              </a:effectLst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Vertical Scroll 19"/>
          <p:cNvSpPr/>
          <p:nvPr/>
        </p:nvSpPr>
        <p:spPr>
          <a:xfrm>
            <a:off x="571897" y="853311"/>
            <a:ext cx="1009997" cy="625535"/>
          </a:xfrm>
          <a:prstGeom prst="verticalScroll">
            <a:avLst>
              <a:gd name="adj" fmla="val 776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Global change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Vertical Scroll 20"/>
          <p:cNvSpPr/>
          <p:nvPr/>
        </p:nvSpPr>
        <p:spPr>
          <a:xfrm>
            <a:off x="4777093" y="825476"/>
            <a:ext cx="1009997" cy="625535"/>
          </a:xfrm>
          <a:prstGeom prst="verticalScroll">
            <a:avLst>
              <a:gd name="adj" fmla="val 776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Global change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2775442"/>
            <a:ext cx="5814588" cy="1926208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bIns="0"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MODELS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65285" y="2810668"/>
            <a:ext cx="2140534" cy="1494808"/>
            <a:chOff x="665285" y="2835607"/>
            <a:chExt cx="2140534" cy="1494808"/>
          </a:xfrm>
        </p:grpSpPr>
        <p:sp>
          <p:nvSpPr>
            <p:cNvPr id="38" name="Freeform 37"/>
            <p:cNvSpPr/>
            <p:nvPr/>
          </p:nvSpPr>
          <p:spPr>
            <a:xfrm>
              <a:off x="1218251" y="2835607"/>
              <a:ext cx="926760" cy="447959"/>
            </a:xfrm>
            <a:custGeom>
              <a:avLst/>
              <a:gdLst>
                <a:gd name="connsiteX0" fmla="*/ 0 w 926760"/>
                <a:gd name="connsiteY0" fmla="*/ 74661 h 447959"/>
                <a:gd name="connsiteX1" fmla="*/ 74661 w 926760"/>
                <a:gd name="connsiteY1" fmla="*/ 0 h 447959"/>
                <a:gd name="connsiteX2" fmla="*/ 852099 w 926760"/>
                <a:gd name="connsiteY2" fmla="*/ 0 h 447959"/>
                <a:gd name="connsiteX3" fmla="*/ 926760 w 926760"/>
                <a:gd name="connsiteY3" fmla="*/ 74661 h 447959"/>
                <a:gd name="connsiteX4" fmla="*/ 926760 w 926760"/>
                <a:gd name="connsiteY4" fmla="*/ 373298 h 447959"/>
                <a:gd name="connsiteX5" fmla="*/ 852099 w 926760"/>
                <a:gd name="connsiteY5" fmla="*/ 447959 h 447959"/>
                <a:gd name="connsiteX6" fmla="*/ 74661 w 926760"/>
                <a:gd name="connsiteY6" fmla="*/ 447959 h 447959"/>
                <a:gd name="connsiteX7" fmla="*/ 0 w 926760"/>
                <a:gd name="connsiteY7" fmla="*/ 373298 h 447959"/>
                <a:gd name="connsiteX8" fmla="*/ 0 w 926760"/>
                <a:gd name="connsiteY8" fmla="*/ 74661 h 44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760" h="447959">
                  <a:moveTo>
                    <a:pt x="0" y="74661"/>
                  </a:moveTo>
                  <a:cubicBezTo>
                    <a:pt x="0" y="33427"/>
                    <a:pt x="33427" y="0"/>
                    <a:pt x="74661" y="0"/>
                  </a:cubicBezTo>
                  <a:lnTo>
                    <a:pt x="852099" y="0"/>
                  </a:lnTo>
                  <a:cubicBezTo>
                    <a:pt x="893333" y="0"/>
                    <a:pt x="926760" y="33427"/>
                    <a:pt x="926760" y="74661"/>
                  </a:cubicBezTo>
                  <a:lnTo>
                    <a:pt x="926760" y="373298"/>
                  </a:lnTo>
                  <a:cubicBezTo>
                    <a:pt x="926760" y="414532"/>
                    <a:pt x="893333" y="447959"/>
                    <a:pt x="852099" y="447959"/>
                  </a:cubicBezTo>
                  <a:lnTo>
                    <a:pt x="74661" y="447959"/>
                  </a:lnTo>
                  <a:cubicBezTo>
                    <a:pt x="33427" y="447959"/>
                    <a:pt x="0" y="414532"/>
                    <a:pt x="0" y="373298"/>
                  </a:cubicBezTo>
                  <a:lnTo>
                    <a:pt x="0" y="74661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68" tIns="21868" rIns="21868" bIns="218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Arial Narrow" panose="020B0606020202030204" pitchFamily="34" charset="0"/>
                  <a:cs typeface="Arial" panose="020B0604020202020204" pitchFamily="34" charset="0"/>
                </a:rPr>
                <a:t>Numerical model</a:t>
              </a:r>
              <a:endParaRPr lang="en-US" sz="1400" kern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156350" y="3134362"/>
              <a:ext cx="1196053" cy="11960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58358" y="216279"/>
                  </a:moveTo>
                  <a:arcTo wR="598026" hR="598026" stAng="19219890" swAng="1808715"/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 40"/>
            <p:cNvSpPr/>
            <p:nvPr/>
          </p:nvSpPr>
          <p:spPr>
            <a:xfrm>
              <a:off x="1151925" y="3103807"/>
              <a:ext cx="1196053" cy="11960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32471" y="1148183"/>
                  </a:moveTo>
                  <a:arcTo wR="598026" hR="598026" stAng="4015149" swAng="2769685"/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1879059" y="3719902"/>
              <a:ext cx="926760" cy="447959"/>
            </a:xfrm>
            <a:custGeom>
              <a:avLst/>
              <a:gdLst>
                <a:gd name="connsiteX0" fmla="*/ 0 w 926760"/>
                <a:gd name="connsiteY0" fmla="*/ 74661 h 447959"/>
                <a:gd name="connsiteX1" fmla="*/ 74661 w 926760"/>
                <a:gd name="connsiteY1" fmla="*/ 0 h 447959"/>
                <a:gd name="connsiteX2" fmla="*/ 852099 w 926760"/>
                <a:gd name="connsiteY2" fmla="*/ 0 h 447959"/>
                <a:gd name="connsiteX3" fmla="*/ 926760 w 926760"/>
                <a:gd name="connsiteY3" fmla="*/ 74661 h 447959"/>
                <a:gd name="connsiteX4" fmla="*/ 926760 w 926760"/>
                <a:gd name="connsiteY4" fmla="*/ 373298 h 447959"/>
                <a:gd name="connsiteX5" fmla="*/ 852099 w 926760"/>
                <a:gd name="connsiteY5" fmla="*/ 447959 h 447959"/>
                <a:gd name="connsiteX6" fmla="*/ 74661 w 926760"/>
                <a:gd name="connsiteY6" fmla="*/ 447959 h 447959"/>
                <a:gd name="connsiteX7" fmla="*/ 0 w 926760"/>
                <a:gd name="connsiteY7" fmla="*/ 373298 h 447959"/>
                <a:gd name="connsiteX8" fmla="*/ 0 w 926760"/>
                <a:gd name="connsiteY8" fmla="*/ 74661 h 44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6760" h="447959">
                  <a:moveTo>
                    <a:pt x="0" y="74661"/>
                  </a:moveTo>
                  <a:cubicBezTo>
                    <a:pt x="0" y="33427"/>
                    <a:pt x="33427" y="0"/>
                    <a:pt x="74661" y="0"/>
                  </a:cubicBezTo>
                  <a:lnTo>
                    <a:pt x="852099" y="0"/>
                  </a:lnTo>
                  <a:cubicBezTo>
                    <a:pt x="893333" y="0"/>
                    <a:pt x="926760" y="33427"/>
                    <a:pt x="926760" y="74661"/>
                  </a:cubicBezTo>
                  <a:lnTo>
                    <a:pt x="926760" y="373298"/>
                  </a:lnTo>
                  <a:cubicBezTo>
                    <a:pt x="926760" y="414532"/>
                    <a:pt x="893333" y="447959"/>
                    <a:pt x="852099" y="447959"/>
                  </a:cubicBezTo>
                  <a:lnTo>
                    <a:pt x="74661" y="447959"/>
                  </a:lnTo>
                  <a:cubicBezTo>
                    <a:pt x="33427" y="447959"/>
                    <a:pt x="0" y="414532"/>
                    <a:pt x="0" y="373298"/>
                  </a:cubicBezTo>
                  <a:lnTo>
                    <a:pt x="0" y="74661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68" tIns="21868" rIns="21868" bIns="218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Arial Narrow" panose="020B0606020202030204" pitchFamily="34" charset="0"/>
                  <a:cs typeface="Arial" panose="020B0604020202020204" pitchFamily="34" charset="0"/>
                </a:rPr>
                <a:t>Ecosystem performance</a:t>
              </a:r>
              <a:endParaRPr lang="en-US" sz="1400" kern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83604" y="3059587"/>
              <a:ext cx="1196053" cy="11960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2" y="578995"/>
                  </a:moveTo>
                  <a:arcTo wR="598026" hR="598026" stAng="10909423" swAng="1701210"/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Freeform 39"/>
            <p:cNvSpPr/>
            <p:nvPr/>
          </p:nvSpPr>
          <p:spPr>
            <a:xfrm>
              <a:off x="665285" y="3724229"/>
              <a:ext cx="981893" cy="447959"/>
            </a:xfrm>
            <a:custGeom>
              <a:avLst/>
              <a:gdLst>
                <a:gd name="connsiteX0" fmla="*/ 0 w 981893"/>
                <a:gd name="connsiteY0" fmla="*/ 74661 h 447959"/>
                <a:gd name="connsiteX1" fmla="*/ 74661 w 981893"/>
                <a:gd name="connsiteY1" fmla="*/ 0 h 447959"/>
                <a:gd name="connsiteX2" fmla="*/ 907232 w 981893"/>
                <a:gd name="connsiteY2" fmla="*/ 0 h 447959"/>
                <a:gd name="connsiteX3" fmla="*/ 981893 w 981893"/>
                <a:gd name="connsiteY3" fmla="*/ 74661 h 447959"/>
                <a:gd name="connsiteX4" fmla="*/ 981893 w 981893"/>
                <a:gd name="connsiteY4" fmla="*/ 373298 h 447959"/>
                <a:gd name="connsiteX5" fmla="*/ 907232 w 981893"/>
                <a:gd name="connsiteY5" fmla="*/ 447959 h 447959"/>
                <a:gd name="connsiteX6" fmla="*/ 74661 w 981893"/>
                <a:gd name="connsiteY6" fmla="*/ 447959 h 447959"/>
                <a:gd name="connsiteX7" fmla="*/ 0 w 981893"/>
                <a:gd name="connsiteY7" fmla="*/ 373298 h 447959"/>
                <a:gd name="connsiteX8" fmla="*/ 0 w 981893"/>
                <a:gd name="connsiteY8" fmla="*/ 74661 h 44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1893" h="447959">
                  <a:moveTo>
                    <a:pt x="0" y="74661"/>
                  </a:moveTo>
                  <a:cubicBezTo>
                    <a:pt x="0" y="33427"/>
                    <a:pt x="33427" y="0"/>
                    <a:pt x="74661" y="0"/>
                  </a:cubicBezTo>
                  <a:lnTo>
                    <a:pt x="907232" y="0"/>
                  </a:lnTo>
                  <a:cubicBezTo>
                    <a:pt x="948466" y="0"/>
                    <a:pt x="981893" y="33427"/>
                    <a:pt x="981893" y="74661"/>
                  </a:cubicBezTo>
                  <a:lnTo>
                    <a:pt x="981893" y="373298"/>
                  </a:lnTo>
                  <a:cubicBezTo>
                    <a:pt x="981893" y="414532"/>
                    <a:pt x="948466" y="447959"/>
                    <a:pt x="907232" y="447959"/>
                  </a:cubicBezTo>
                  <a:lnTo>
                    <a:pt x="74661" y="447959"/>
                  </a:lnTo>
                  <a:cubicBezTo>
                    <a:pt x="33427" y="447959"/>
                    <a:pt x="0" y="414532"/>
                    <a:pt x="0" y="373298"/>
                  </a:cubicBezTo>
                  <a:lnTo>
                    <a:pt x="0" y="74661"/>
                  </a:lnTo>
                  <a:close/>
                </a:path>
              </a:pathLst>
            </a:custGeom>
            <a:blipFill rotWithShape="0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68" tIns="21868" rIns="21868" bIns="218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>
                  <a:solidFill>
                    <a:srgbClr val="002060"/>
                  </a:solidFill>
                  <a:effectLst>
                    <a:glow rad="127000">
                      <a:schemeClr val="bg1"/>
                    </a:glow>
                  </a:effectLst>
                  <a:latin typeface="Arial Narrow" panose="020B0606020202030204" pitchFamily="34" charset="0"/>
                  <a:cs typeface="Arial" panose="020B0604020202020204" pitchFamily="34" charset="0"/>
                </a:rPr>
                <a:t>Hydrological connectivity</a:t>
              </a:r>
              <a:endParaRPr lang="en-US" sz="1400" kern="1200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656679" y="2820558"/>
            <a:ext cx="2098433" cy="1499037"/>
            <a:chOff x="3656679" y="2845497"/>
            <a:chExt cx="2098433" cy="1499037"/>
          </a:xfrm>
        </p:grpSpPr>
        <p:sp>
          <p:nvSpPr>
            <p:cNvPr id="45" name="Freeform 44"/>
            <p:cNvSpPr/>
            <p:nvPr/>
          </p:nvSpPr>
          <p:spPr>
            <a:xfrm>
              <a:off x="4174509" y="2845497"/>
              <a:ext cx="927301" cy="448221"/>
            </a:xfrm>
            <a:custGeom>
              <a:avLst/>
              <a:gdLst>
                <a:gd name="connsiteX0" fmla="*/ 0 w 927301"/>
                <a:gd name="connsiteY0" fmla="*/ 74705 h 448221"/>
                <a:gd name="connsiteX1" fmla="*/ 74705 w 927301"/>
                <a:gd name="connsiteY1" fmla="*/ 0 h 448221"/>
                <a:gd name="connsiteX2" fmla="*/ 852596 w 927301"/>
                <a:gd name="connsiteY2" fmla="*/ 0 h 448221"/>
                <a:gd name="connsiteX3" fmla="*/ 927301 w 927301"/>
                <a:gd name="connsiteY3" fmla="*/ 74705 h 448221"/>
                <a:gd name="connsiteX4" fmla="*/ 927301 w 927301"/>
                <a:gd name="connsiteY4" fmla="*/ 373516 h 448221"/>
                <a:gd name="connsiteX5" fmla="*/ 852596 w 927301"/>
                <a:gd name="connsiteY5" fmla="*/ 448221 h 448221"/>
                <a:gd name="connsiteX6" fmla="*/ 74705 w 927301"/>
                <a:gd name="connsiteY6" fmla="*/ 448221 h 448221"/>
                <a:gd name="connsiteX7" fmla="*/ 0 w 927301"/>
                <a:gd name="connsiteY7" fmla="*/ 373516 h 448221"/>
                <a:gd name="connsiteX8" fmla="*/ 0 w 927301"/>
                <a:gd name="connsiteY8" fmla="*/ 74705 h 44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7301" h="448221">
                  <a:moveTo>
                    <a:pt x="0" y="74705"/>
                  </a:moveTo>
                  <a:cubicBezTo>
                    <a:pt x="0" y="33447"/>
                    <a:pt x="33447" y="0"/>
                    <a:pt x="74705" y="0"/>
                  </a:cubicBezTo>
                  <a:lnTo>
                    <a:pt x="852596" y="0"/>
                  </a:lnTo>
                  <a:cubicBezTo>
                    <a:pt x="893854" y="0"/>
                    <a:pt x="927301" y="33447"/>
                    <a:pt x="927301" y="74705"/>
                  </a:cubicBezTo>
                  <a:lnTo>
                    <a:pt x="927301" y="373516"/>
                  </a:lnTo>
                  <a:cubicBezTo>
                    <a:pt x="927301" y="414774"/>
                    <a:pt x="893854" y="448221"/>
                    <a:pt x="852596" y="448221"/>
                  </a:cubicBezTo>
                  <a:lnTo>
                    <a:pt x="74705" y="448221"/>
                  </a:lnTo>
                  <a:cubicBezTo>
                    <a:pt x="33447" y="448221"/>
                    <a:pt x="0" y="414774"/>
                    <a:pt x="0" y="373516"/>
                  </a:cubicBezTo>
                  <a:lnTo>
                    <a:pt x="0" y="7470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80" tIns="21880" rIns="21880" bIns="218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Arial Narrow" panose="020B0606020202030204" pitchFamily="34" charset="0"/>
                  <a:cs typeface="Arial" panose="020B0604020202020204" pitchFamily="34" charset="0"/>
                </a:rPr>
                <a:t>Numerical model</a:t>
              </a:r>
              <a:endParaRPr lang="en-US" sz="1400" kern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117827" y="3148657"/>
              <a:ext cx="1195877" cy="119587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54553" y="211889"/>
                  </a:moveTo>
                  <a:arcTo wR="597938" hR="597938" stAng="19187212" swAng="1814240"/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Freeform 47"/>
            <p:cNvSpPr/>
            <p:nvPr/>
          </p:nvSpPr>
          <p:spPr>
            <a:xfrm>
              <a:off x="4112365" y="3116652"/>
              <a:ext cx="1195877" cy="119587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35117" y="1146825"/>
                  </a:moveTo>
                  <a:arcTo wR="597938" hR="597938" stAng="3997825" swAng="2804343"/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Freeform 48"/>
            <p:cNvSpPr/>
            <p:nvPr/>
          </p:nvSpPr>
          <p:spPr>
            <a:xfrm>
              <a:off x="3656679" y="3742405"/>
              <a:ext cx="927301" cy="448221"/>
            </a:xfrm>
            <a:custGeom>
              <a:avLst/>
              <a:gdLst>
                <a:gd name="connsiteX0" fmla="*/ 0 w 927301"/>
                <a:gd name="connsiteY0" fmla="*/ 74705 h 448221"/>
                <a:gd name="connsiteX1" fmla="*/ 74705 w 927301"/>
                <a:gd name="connsiteY1" fmla="*/ 0 h 448221"/>
                <a:gd name="connsiteX2" fmla="*/ 852596 w 927301"/>
                <a:gd name="connsiteY2" fmla="*/ 0 h 448221"/>
                <a:gd name="connsiteX3" fmla="*/ 927301 w 927301"/>
                <a:gd name="connsiteY3" fmla="*/ 74705 h 448221"/>
                <a:gd name="connsiteX4" fmla="*/ 927301 w 927301"/>
                <a:gd name="connsiteY4" fmla="*/ 373516 h 448221"/>
                <a:gd name="connsiteX5" fmla="*/ 852596 w 927301"/>
                <a:gd name="connsiteY5" fmla="*/ 448221 h 448221"/>
                <a:gd name="connsiteX6" fmla="*/ 74705 w 927301"/>
                <a:gd name="connsiteY6" fmla="*/ 448221 h 448221"/>
                <a:gd name="connsiteX7" fmla="*/ 0 w 927301"/>
                <a:gd name="connsiteY7" fmla="*/ 373516 h 448221"/>
                <a:gd name="connsiteX8" fmla="*/ 0 w 927301"/>
                <a:gd name="connsiteY8" fmla="*/ 74705 h 44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7301" h="448221">
                  <a:moveTo>
                    <a:pt x="0" y="74705"/>
                  </a:moveTo>
                  <a:cubicBezTo>
                    <a:pt x="0" y="33447"/>
                    <a:pt x="33447" y="0"/>
                    <a:pt x="74705" y="0"/>
                  </a:cubicBezTo>
                  <a:lnTo>
                    <a:pt x="852596" y="0"/>
                  </a:lnTo>
                  <a:cubicBezTo>
                    <a:pt x="893854" y="0"/>
                    <a:pt x="927301" y="33447"/>
                    <a:pt x="927301" y="74705"/>
                  </a:cubicBezTo>
                  <a:lnTo>
                    <a:pt x="927301" y="373516"/>
                  </a:lnTo>
                  <a:cubicBezTo>
                    <a:pt x="927301" y="414774"/>
                    <a:pt x="893854" y="448221"/>
                    <a:pt x="852596" y="448221"/>
                  </a:cubicBezTo>
                  <a:lnTo>
                    <a:pt x="74705" y="448221"/>
                  </a:lnTo>
                  <a:cubicBezTo>
                    <a:pt x="33447" y="448221"/>
                    <a:pt x="0" y="414774"/>
                    <a:pt x="0" y="373516"/>
                  </a:cubicBezTo>
                  <a:lnTo>
                    <a:pt x="0" y="7470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80" tIns="21880" rIns="21880" bIns="218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Arial Narrow" panose="020B0606020202030204" pitchFamily="34" charset="0"/>
                  <a:cs typeface="Arial" panose="020B0604020202020204" pitchFamily="34" charset="0"/>
                </a:rPr>
                <a:t>Ecosystem performance</a:t>
              </a:r>
              <a:endParaRPr lang="en-US" sz="1400" kern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040221" y="3069608"/>
              <a:ext cx="1195877" cy="119587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4" y="578873"/>
                  </a:moveTo>
                  <a:arcTo wR="597938" hR="597938" stAng="10909631" swAng="1698657"/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stealth" w="lg" len="lg"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Freeform 46"/>
            <p:cNvSpPr/>
            <p:nvPr/>
          </p:nvSpPr>
          <p:spPr>
            <a:xfrm>
              <a:off x="4741966" y="3742404"/>
              <a:ext cx="1013146" cy="448221"/>
            </a:xfrm>
            <a:custGeom>
              <a:avLst/>
              <a:gdLst>
                <a:gd name="connsiteX0" fmla="*/ 0 w 1013146"/>
                <a:gd name="connsiteY0" fmla="*/ 74705 h 448221"/>
                <a:gd name="connsiteX1" fmla="*/ 74705 w 1013146"/>
                <a:gd name="connsiteY1" fmla="*/ 0 h 448221"/>
                <a:gd name="connsiteX2" fmla="*/ 938441 w 1013146"/>
                <a:gd name="connsiteY2" fmla="*/ 0 h 448221"/>
                <a:gd name="connsiteX3" fmla="*/ 1013146 w 1013146"/>
                <a:gd name="connsiteY3" fmla="*/ 74705 h 448221"/>
                <a:gd name="connsiteX4" fmla="*/ 1013146 w 1013146"/>
                <a:gd name="connsiteY4" fmla="*/ 373516 h 448221"/>
                <a:gd name="connsiteX5" fmla="*/ 938441 w 1013146"/>
                <a:gd name="connsiteY5" fmla="*/ 448221 h 448221"/>
                <a:gd name="connsiteX6" fmla="*/ 74705 w 1013146"/>
                <a:gd name="connsiteY6" fmla="*/ 448221 h 448221"/>
                <a:gd name="connsiteX7" fmla="*/ 0 w 1013146"/>
                <a:gd name="connsiteY7" fmla="*/ 373516 h 448221"/>
                <a:gd name="connsiteX8" fmla="*/ 0 w 1013146"/>
                <a:gd name="connsiteY8" fmla="*/ 74705 h 44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146" h="448221">
                  <a:moveTo>
                    <a:pt x="0" y="74705"/>
                  </a:moveTo>
                  <a:cubicBezTo>
                    <a:pt x="0" y="33447"/>
                    <a:pt x="33447" y="0"/>
                    <a:pt x="74705" y="0"/>
                  </a:cubicBezTo>
                  <a:lnTo>
                    <a:pt x="938441" y="0"/>
                  </a:lnTo>
                  <a:cubicBezTo>
                    <a:pt x="979699" y="0"/>
                    <a:pt x="1013146" y="33447"/>
                    <a:pt x="1013146" y="74705"/>
                  </a:cubicBezTo>
                  <a:lnTo>
                    <a:pt x="1013146" y="373516"/>
                  </a:lnTo>
                  <a:cubicBezTo>
                    <a:pt x="1013146" y="414774"/>
                    <a:pt x="979699" y="448221"/>
                    <a:pt x="938441" y="448221"/>
                  </a:cubicBezTo>
                  <a:lnTo>
                    <a:pt x="74705" y="448221"/>
                  </a:lnTo>
                  <a:cubicBezTo>
                    <a:pt x="33447" y="448221"/>
                    <a:pt x="0" y="414774"/>
                    <a:pt x="0" y="373516"/>
                  </a:cubicBezTo>
                  <a:lnTo>
                    <a:pt x="0" y="74705"/>
                  </a:lnTo>
                  <a:close/>
                </a:path>
              </a:pathLst>
            </a:custGeom>
            <a:blipFill rotWithShape="0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80" tIns="21880" rIns="21880" bIns="218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glow rad="114300">
                      <a:schemeClr val="bg1">
                        <a:alpha val="53000"/>
                      </a:schemeClr>
                    </a:glow>
                  </a:effectLst>
                  <a:latin typeface="Arial Narrow" panose="020B0606020202030204" pitchFamily="34" charset="0"/>
                  <a:cs typeface="Arial" panose="020B0604020202020204" pitchFamily="34" charset="0"/>
                </a:rPr>
                <a:t>Morphodyna</a:t>
              </a:r>
              <a:r>
                <a:rPr lang="en-US" sz="1400" kern="1200" dirty="0" smtClean="0">
                  <a:solidFill>
                    <a:schemeClr val="accent6">
                      <a:lumMod val="50000"/>
                    </a:schemeClr>
                  </a:solidFill>
                  <a:effectLst>
                    <a:glow rad="114300">
                      <a:schemeClr val="bg1">
                        <a:alpha val="53000"/>
                      </a:schemeClr>
                    </a:glow>
                  </a:effectLst>
                  <a:latin typeface="Arial Narrow" panose="020B0606020202030204" pitchFamily="34" charset="0"/>
                  <a:cs typeface="Arial" panose="020B0604020202020204" pitchFamily="34" charset="0"/>
                </a:rPr>
                <a:t>-mic adaptation</a:t>
              </a:r>
              <a:endParaRPr lang="en-US" sz="1400" kern="1200" dirty="0">
                <a:solidFill>
                  <a:schemeClr val="accent6">
                    <a:lumMod val="50000"/>
                  </a:schemeClr>
                </a:solidFill>
                <a:effectLst>
                  <a:glow rad="114300">
                    <a:schemeClr val="bg1">
                      <a:alpha val="53000"/>
                    </a:schemeClr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Curved Up Arrow 29"/>
          <p:cNvSpPr/>
          <p:nvPr/>
        </p:nvSpPr>
        <p:spPr>
          <a:xfrm rot="17459698" flipH="1" flipV="1">
            <a:off x="88125" y="2239142"/>
            <a:ext cx="1621740" cy="553354"/>
          </a:xfrm>
          <a:prstGeom prst="curved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Vertical Scroll 9"/>
          <p:cNvSpPr/>
          <p:nvPr/>
        </p:nvSpPr>
        <p:spPr>
          <a:xfrm>
            <a:off x="546558" y="1618362"/>
            <a:ext cx="1009997" cy="625535"/>
          </a:xfrm>
          <a:prstGeom prst="verticalScroll">
            <a:avLst>
              <a:gd name="adj" fmla="val 776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Hydrology &amp; Ecosystems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urved Up Arrow 30"/>
          <p:cNvSpPr/>
          <p:nvPr/>
        </p:nvSpPr>
        <p:spPr>
          <a:xfrm rot="15410032" flipH="1">
            <a:off x="4647125" y="2219290"/>
            <a:ext cx="1580540" cy="512026"/>
          </a:xfrm>
          <a:prstGeom prst="curved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4777093" y="1584835"/>
            <a:ext cx="1009997" cy="625535"/>
          </a:xfrm>
          <a:prstGeom prst="verticalScroll">
            <a:avLst>
              <a:gd name="adj" fmla="val 776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Morphody-namics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Ecosystems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769587" y="4278715"/>
            <a:ext cx="2665172" cy="1070592"/>
          </a:xfrm>
          <a:prstGeom prst="roundRect">
            <a:avLst>
              <a:gd name="adj" fmla="val 17315"/>
            </a:avLst>
          </a:prstGeom>
          <a:solidFill>
            <a:schemeClr val="bg1"/>
          </a:solidFill>
          <a:ln w="6350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56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effectLst>
                  <a:glow rad="762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sz="1400" b="1" dirty="0">
              <a:solidFill>
                <a:schemeClr val="tx1"/>
              </a:solidFill>
              <a:effectLst>
                <a:glow rad="76200">
                  <a:schemeClr val="bg1">
                    <a:alpha val="6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339565" y="4608902"/>
            <a:ext cx="1670198" cy="573851"/>
          </a:xfrm>
          <a:prstGeom prst="roundRect">
            <a:avLst>
              <a:gd name="adj" fmla="val 11196"/>
            </a:avLst>
          </a:prstGeom>
          <a:blipFill dpi="0" rotWithShape="1">
            <a:blip r:embed="rId6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effectLst>
                  <a:glow rad="76200">
                    <a:schemeClr val="tx1">
                      <a:alpha val="60000"/>
                    </a:schemeClr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Hydro-morphodynamic optimization model</a:t>
            </a:r>
            <a:endParaRPr lang="en-US" sz="1400" b="1" dirty="0">
              <a:solidFill>
                <a:schemeClr val="bg1"/>
              </a:solidFill>
              <a:effectLst>
                <a:glow rad="76200">
                  <a:schemeClr val="tx1">
                    <a:alpha val="60000"/>
                  </a:schemeClr>
                </a:glow>
              </a:effectLst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2" name="Vertical Scroll 51"/>
          <p:cNvSpPr/>
          <p:nvPr/>
        </p:nvSpPr>
        <p:spPr>
          <a:xfrm>
            <a:off x="1271352" y="5182843"/>
            <a:ext cx="1020475" cy="618774"/>
          </a:xfrm>
          <a:prstGeom prst="verticalScroll">
            <a:avLst>
              <a:gd name="adj" fmla="val 7768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Costs for flow regime modification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Vertical Scroll 52"/>
          <p:cNvSpPr/>
          <p:nvPr/>
        </p:nvSpPr>
        <p:spPr>
          <a:xfrm>
            <a:off x="4009764" y="5182570"/>
            <a:ext cx="1020475" cy="618774"/>
          </a:xfrm>
          <a:prstGeom prst="verticalScroll">
            <a:avLst>
              <a:gd name="adj" fmla="val 7768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Costs for flow terrain modification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769587" y="5847807"/>
            <a:ext cx="2665172" cy="978558"/>
          </a:xfrm>
          <a:prstGeom prst="roundRect">
            <a:avLst>
              <a:gd name="adj" fmla="val 17315"/>
            </a:avLst>
          </a:prstGeom>
          <a:solidFill>
            <a:schemeClr val="bg1"/>
          </a:solidFill>
          <a:ln w="6350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56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effectLst>
                  <a:glow rad="762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SYNTHESIS</a:t>
            </a:r>
            <a:endParaRPr lang="en-US" sz="1400" b="1" dirty="0" smtClean="0">
              <a:solidFill>
                <a:schemeClr val="tx1"/>
              </a:solidFill>
              <a:effectLst>
                <a:glow rad="76200">
                  <a:schemeClr val="bg1">
                    <a:alpha val="6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Vertical Scroll 54"/>
          <p:cNvSpPr/>
          <p:nvPr/>
        </p:nvSpPr>
        <p:spPr>
          <a:xfrm>
            <a:off x="2182175" y="6117698"/>
            <a:ext cx="2146947" cy="618774"/>
          </a:xfrm>
          <a:prstGeom prst="verticalScroll">
            <a:avLst>
              <a:gd name="adj" fmla="val 7768"/>
            </a:avLst>
          </a:prstGeom>
          <a:solidFill>
            <a:schemeClr val="bg1">
              <a:alpha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Costs-efficiency comparison of hydrological and terrain modification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2822000" y="2594068"/>
            <a:ext cx="719010" cy="1761501"/>
          </a:xfrm>
          <a:prstGeom prst="downArrow">
            <a:avLst>
              <a:gd name="adj1" fmla="val 50000"/>
              <a:gd name="adj2" fmla="val 53468"/>
            </a:avLst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769587" y="1572676"/>
            <a:ext cx="2665172" cy="1019880"/>
          </a:xfrm>
          <a:prstGeom prst="roundRect">
            <a:avLst>
              <a:gd name="adj" fmla="val 17315"/>
            </a:avLst>
          </a:prstGeom>
          <a:solidFill>
            <a:schemeClr val="bg1"/>
          </a:solidFill>
          <a:ln w="6350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56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effectLst>
                  <a:glow rad="762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en-US" sz="1400" b="1" dirty="0">
              <a:solidFill>
                <a:schemeClr val="tx1"/>
              </a:solidFill>
              <a:effectLst>
                <a:glow rad="76200">
                  <a:schemeClr val="bg1">
                    <a:alpha val="6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n 15"/>
          <p:cNvSpPr/>
          <p:nvPr/>
        </p:nvSpPr>
        <p:spPr>
          <a:xfrm>
            <a:off x="2766532" y="1936087"/>
            <a:ext cx="793340" cy="714660"/>
          </a:xfrm>
          <a:prstGeom prst="can">
            <a:avLst>
              <a:gd name="adj" fmla="val 2726"/>
            </a:avLst>
          </a:prstGeom>
          <a:blipFill dpi="0" rotWithShape="1">
            <a:blip r:embed="rId4">
              <a:alphaModFix amt="3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9" b="97778" l="0" r="97778">
                          <a14:foregroundMark x1="3556" y1="16889" x2="3556" y2="27556"/>
                          <a14:foregroundMark x1="3556" y1="31556" x2="3556" y2="77333"/>
                          <a14:foregroundMark x1="6222" y1="80000" x2="36889" y2="88000"/>
                          <a14:foregroundMark x1="42222" y1="88889" x2="73333" y2="86222"/>
                          <a14:foregroundMark x1="83111" y1="84000" x2="91556" y2="77333"/>
                          <a14:foregroundMark x1="92889" y1="13778" x2="93333" y2="74667"/>
                          <a14:foregroundMark x1="91111" y1="12444" x2="69333" y2="3111"/>
                          <a14:foregroundMark x1="66667" y1="4000" x2="37333" y2="3111"/>
                          <a14:foregroundMark x1="33778" y1="3111" x2="8000" y2="8444"/>
                          <a14:foregroundMark x1="5333" y1="10667" x2="4889" y2="15556"/>
                          <a14:foregroundMark x1="6667" y1="20889" x2="21778" y2="24444"/>
                          <a14:foregroundMark x1="46222" y1="28444" x2="63556" y2="25778"/>
                          <a14:foregroundMark x1="30222" y1="46222" x2="68444" y2="46667"/>
                          <a14:foregroundMark x1="32000" y1="67111" x2="75556" y2="6622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effectLst>
                  <a:glow rad="127000">
                    <a:schemeClr val="bg1">
                      <a:alpha val="58000"/>
                    </a:schemeClr>
                  </a:glo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River database</a:t>
            </a:r>
            <a:endParaRPr lang="en-US" sz="1400" b="1" dirty="0">
              <a:solidFill>
                <a:schemeClr val="tx1"/>
              </a:solidFill>
              <a:effectLst>
                <a:glow rad="127000">
                  <a:schemeClr val="bg1">
                    <a:alpha val="58000"/>
                  </a:schemeClr>
                </a:glow>
              </a:effectLst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Vertical Scroll 21"/>
          <p:cNvSpPr/>
          <p:nvPr/>
        </p:nvSpPr>
        <p:spPr>
          <a:xfrm>
            <a:off x="1873879" y="1947819"/>
            <a:ext cx="870138" cy="570431"/>
          </a:xfrm>
          <a:prstGeom prst="verticalScroll">
            <a:avLst>
              <a:gd name="adj" fmla="val 7768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Ecosys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-tem pa-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rameters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Vertical Scroll 22"/>
          <p:cNvSpPr/>
          <p:nvPr/>
        </p:nvSpPr>
        <p:spPr>
          <a:xfrm>
            <a:off x="3541010" y="1947819"/>
            <a:ext cx="893750" cy="570431"/>
          </a:xfrm>
          <a:prstGeom prst="verticalScroll">
            <a:avLst>
              <a:gd name="adj" fmla="val 7768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Hydro-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clim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atic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change</a:t>
            </a:r>
          </a:p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scenarios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Vertical Scroll 50"/>
          <p:cNvSpPr/>
          <p:nvPr/>
        </p:nvSpPr>
        <p:spPr>
          <a:xfrm>
            <a:off x="2680873" y="5240324"/>
            <a:ext cx="1158674" cy="618774"/>
          </a:xfrm>
          <a:prstGeom prst="verticalScroll">
            <a:avLst>
              <a:gd name="adj" fmla="val 7768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Hydro-climatic change</a:t>
            </a:r>
          </a:p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scenarios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477193" y="31993"/>
            <a:ext cx="1362354" cy="450146"/>
          </a:xfrm>
          <a:prstGeom prst="roundRect">
            <a:avLst>
              <a:gd name="adj" fmla="val 17315"/>
            </a:avLst>
          </a:prstGeom>
          <a:solidFill>
            <a:schemeClr val="bg1"/>
          </a:solidFill>
          <a:ln w="6350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56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effectLst>
                  <a:glow rad="762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2021: Kick-off</a:t>
            </a:r>
            <a:endParaRPr lang="en-US" sz="1400" b="1" dirty="0" smtClean="0">
              <a:solidFill>
                <a:schemeClr val="tx1"/>
              </a:solidFill>
              <a:effectLst>
                <a:glow rad="76200">
                  <a:schemeClr val="bg1">
                    <a:alpha val="6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203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79</Words>
  <Application>Microsoft Office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Schwindt</dc:creator>
  <cp:lastModifiedBy>Sebastian Schwindt</cp:lastModifiedBy>
  <cp:revision>36</cp:revision>
  <dcterms:created xsi:type="dcterms:W3CDTF">2020-02-10T15:19:16Z</dcterms:created>
  <dcterms:modified xsi:type="dcterms:W3CDTF">2021-01-08T10:00:01Z</dcterms:modified>
</cp:coreProperties>
</file>